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34925df0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34925df0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734925df0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34925df0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734925df00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34925df00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734925df0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734925df0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734925df0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34925df0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734925df0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734925df0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734925df0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34925df0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734925df00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34925df00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734925df0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34925df0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734925df00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734925df0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732d6616a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732d6616a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2d5fdc2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2d5fdc2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34925df0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34925df00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34925df00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34925df00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732d6616a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32d6616a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732d6616a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732d6616a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734925df0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734925df0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734925df00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34925df0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734925df0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34925df0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734925df0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734925df0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734925df0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34925df0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rive.google.com/file/d/1jmeCyaqEHXvseZlwuDWyHisnH0cbcMGh/view?usp=sharing" TargetMode="External"/><Relationship Id="rId4" Type="http://schemas.openxmlformats.org/officeDocument/2006/relationships/hyperlink" Target="https://drive.google.com/open?id=1VkNq1I-v0ELtBPK0kvg2s7ZcYvtCSUp7" TargetMode="External"/><Relationship Id="rId5" Type="http://schemas.openxmlformats.org/officeDocument/2006/relationships/hyperlink" Target="https://drive.google.com/open?id=16MBBTDCLPHLra8KVftCQA1fh4mcprZj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slidearoundmath.com" TargetMode="External"/><Relationship Id="rId4" Type="http://schemas.openxmlformats.org/officeDocument/2006/relationships/hyperlink" Target="https://www.eastersealstech.com/2015/11/30/monday-tech-tip-math-manipulatives/" TargetMode="External"/><Relationship Id="rId5" Type="http://schemas.openxmlformats.org/officeDocument/2006/relationships/hyperlink" Target="https://drive.google.com/file/d/1BhLQEJh38UjlQzyVVD3KAq1MiHQmiS3P/view?usp=drive_lin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youtu.be/ewdnqgyN9i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rive.google.com/file/d/1sWMkyOABrRgZS5EErU5lnq_SNn4ueSJv/view?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drive.google.com/file/d/0B0tPuWXl7g3-eE1zcmNrWklXQzg/vie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65433"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00"/>
                </a:solidFill>
                <a:latin typeface="Georgia"/>
                <a:ea typeface="Georgia"/>
                <a:cs typeface="Georgia"/>
                <a:sym typeface="Georgia"/>
              </a:rPr>
              <a:t>Slide-A-Round Math Manipulatives</a:t>
            </a:r>
            <a:endParaRPr>
              <a:solidFill>
                <a:srgbClr val="FFFF00"/>
              </a:solidFill>
              <a:latin typeface="Georgia"/>
              <a:ea typeface="Georgia"/>
              <a:cs typeface="Georgia"/>
              <a:sym typeface="Georgia"/>
            </a:endParaRPr>
          </a:p>
        </p:txBody>
      </p:sp>
      <p:sp>
        <p:nvSpPr>
          <p:cNvPr id="55" name="Google Shape;55;p13"/>
          <p:cNvSpPr txBox="1"/>
          <p:nvPr>
            <p:ph idx="1" type="subTitle"/>
          </p:nvPr>
        </p:nvSpPr>
        <p:spPr>
          <a:xfrm>
            <a:off x="311700" y="40562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00"/>
                </a:solidFill>
              </a:rPr>
              <a:t>Jim Franklin</a:t>
            </a:r>
            <a:endParaRPr>
              <a:solidFill>
                <a:srgbClr val="FFFF00"/>
              </a:solidFill>
            </a:endParaRPr>
          </a:p>
        </p:txBody>
      </p:sp>
      <p:pic>
        <p:nvPicPr>
          <p:cNvPr descr="Company Logo&#10;" id="56" name="Google Shape;56;p13"/>
          <p:cNvPicPr preferRelativeResize="0"/>
          <p:nvPr/>
        </p:nvPicPr>
        <p:blipFill>
          <a:blip r:embed="rId3">
            <a:alphaModFix/>
          </a:blip>
          <a:stretch>
            <a:fillRect/>
          </a:stretch>
        </p:blipFill>
        <p:spPr>
          <a:xfrm>
            <a:off x="3678942" y="241742"/>
            <a:ext cx="1590400" cy="159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445025"/>
            <a:ext cx="8520600" cy="9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1,000,000X Math Manipulative </a:t>
            </a:r>
            <a:r>
              <a:rPr b="1" lang="en" sz="2400">
                <a:solidFill>
                  <a:srgbClr val="FFFF00"/>
                </a:solidFill>
              </a:rPr>
              <a:t>- Rounds 100,000s &amp; 1,000,000s</a:t>
            </a:r>
            <a:endParaRPr b="1" sz="2400">
              <a:solidFill>
                <a:srgbClr val="FFFF00"/>
              </a:solidFill>
            </a:endParaRPr>
          </a:p>
        </p:txBody>
      </p:sp>
      <p:sp>
        <p:nvSpPr>
          <p:cNvPr id="115" name="Google Shape;115;p22"/>
          <p:cNvSpPr txBox="1"/>
          <p:nvPr>
            <p:ph idx="1" type="body"/>
          </p:nvPr>
        </p:nvSpPr>
        <p:spPr>
          <a:xfrm>
            <a:off x="311700" y="2881475"/>
            <a:ext cx="8520600" cy="21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00"/>
                </a:solidFill>
              </a:rPr>
              <a:t>Round each number to the nearest million.</a:t>
            </a:r>
            <a:endParaRPr sz="2500">
              <a:solidFill>
                <a:srgbClr val="FFFF00"/>
              </a:solidFill>
            </a:endParaRPr>
          </a:p>
          <a:p>
            <a:pPr indent="0" lvl="0" marL="0" rtl="0" algn="l">
              <a:spcBef>
                <a:spcPts val="1600"/>
              </a:spcBef>
              <a:spcAft>
                <a:spcPts val="0"/>
              </a:spcAft>
              <a:buNone/>
            </a:pPr>
            <a:r>
              <a:rPr lang="en" sz="2500">
                <a:solidFill>
                  <a:srgbClr val="FFFF00"/>
                </a:solidFill>
              </a:rPr>
              <a:t>7,648,123 ____________	</a:t>
            </a:r>
            <a:r>
              <a:rPr lang="en" sz="2500">
                <a:solidFill>
                  <a:srgbClr val="FFFF00"/>
                </a:solidFill>
              </a:rPr>
              <a:t>1,328,985 ______________</a:t>
            </a:r>
            <a:endParaRPr sz="2500">
              <a:solidFill>
                <a:srgbClr val="FFFF00"/>
              </a:solidFill>
            </a:endParaRPr>
          </a:p>
          <a:p>
            <a:pPr indent="0" lvl="0" marL="0" rtl="0" algn="l">
              <a:spcBef>
                <a:spcPts val="1600"/>
              </a:spcBef>
              <a:spcAft>
                <a:spcPts val="0"/>
              </a:spcAft>
              <a:buNone/>
            </a:pPr>
            <a:r>
              <a:rPr lang="en" sz="2500">
                <a:solidFill>
                  <a:srgbClr val="FFFF00"/>
                </a:solidFill>
              </a:rPr>
              <a:t>9,721,245 ____________	</a:t>
            </a:r>
            <a:r>
              <a:rPr lang="en" sz="2500">
                <a:solidFill>
                  <a:srgbClr val="FFFF00"/>
                </a:solidFill>
              </a:rPr>
              <a:t>4,818,719 ______________</a:t>
            </a:r>
            <a:endParaRPr sz="2500">
              <a:solidFill>
                <a:srgbClr val="FFFF00"/>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lang="en"/>
              <a:t>4,818,719 __________________</a:t>
            </a:r>
            <a:endParaRPr/>
          </a:p>
        </p:txBody>
      </p:sp>
      <p:pic>
        <p:nvPicPr>
          <p:cNvPr descr="1,000,000X Image - Rounds 100,000s and 1,000,000s" id="116" name="Google Shape;116;p22"/>
          <p:cNvPicPr preferRelativeResize="0"/>
          <p:nvPr/>
        </p:nvPicPr>
        <p:blipFill>
          <a:blip r:embed="rId3">
            <a:alphaModFix/>
          </a:blip>
          <a:stretch>
            <a:fillRect/>
          </a:stretch>
        </p:blipFill>
        <p:spPr>
          <a:xfrm>
            <a:off x="2570750" y="641625"/>
            <a:ext cx="3526275" cy="244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Money Math Manipulative </a:t>
            </a:r>
            <a:r>
              <a:rPr b="1" lang="en" sz="2400">
                <a:solidFill>
                  <a:srgbClr val="FFFF00"/>
                </a:solidFill>
              </a:rPr>
              <a:t> - Rounds to the nearest dollar</a:t>
            </a:r>
            <a:endParaRPr b="1" sz="2400">
              <a:solidFill>
                <a:srgbClr val="FFFF00"/>
              </a:solidFill>
            </a:endParaRPr>
          </a:p>
        </p:txBody>
      </p:sp>
      <p:sp>
        <p:nvSpPr>
          <p:cNvPr id="122" name="Google Shape;122;p23"/>
          <p:cNvSpPr txBox="1"/>
          <p:nvPr>
            <p:ph idx="1" type="body"/>
          </p:nvPr>
        </p:nvSpPr>
        <p:spPr>
          <a:xfrm>
            <a:off x="311700" y="2756525"/>
            <a:ext cx="8520600" cy="208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00"/>
                </a:solidFill>
              </a:rPr>
              <a:t>Jimmy has $2.87. How much money does he need to have to reach $3.00?</a:t>
            </a:r>
            <a:endParaRPr sz="2400">
              <a:solidFill>
                <a:srgbClr val="FFFF00"/>
              </a:solidFill>
            </a:endParaRPr>
          </a:p>
          <a:p>
            <a:pPr indent="0" lvl="0" marL="0" rtl="0" algn="l">
              <a:spcBef>
                <a:spcPts val="1600"/>
              </a:spcBef>
              <a:spcAft>
                <a:spcPts val="0"/>
              </a:spcAft>
              <a:buNone/>
            </a:pPr>
            <a:r>
              <a:rPr lang="en" sz="2400">
                <a:solidFill>
                  <a:srgbClr val="FFFF00"/>
                </a:solidFill>
              </a:rPr>
              <a:t>○ $1.13				</a:t>
            </a:r>
            <a:r>
              <a:rPr lang="en" sz="2400">
                <a:solidFill>
                  <a:srgbClr val="FFFF00"/>
                </a:solidFill>
              </a:rPr>
              <a:t>○ $13.00</a:t>
            </a:r>
            <a:endParaRPr sz="2400">
              <a:solidFill>
                <a:srgbClr val="FFFF00"/>
              </a:solidFill>
            </a:endParaRPr>
          </a:p>
          <a:p>
            <a:pPr indent="0" lvl="0" marL="0" rtl="0" algn="l">
              <a:spcBef>
                <a:spcPts val="1600"/>
              </a:spcBef>
              <a:spcAft>
                <a:spcPts val="0"/>
              </a:spcAft>
              <a:buNone/>
            </a:pPr>
            <a:r>
              <a:rPr lang="en" sz="2400">
                <a:solidFill>
                  <a:srgbClr val="FFFF00"/>
                </a:solidFill>
              </a:rPr>
              <a:t>○ $0.13				</a:t>
            </a:r>
            <a:r>
              <a:rPr lang="en" sz="2400">
                <a:solidFill>
                  <a:srgbClr val="FFFF00"/>
                </a:solidFill>
              </a:rPr>
              <a:t>○ $31.00</a:t>
            </a:r>
            <a:endParaRPr sz="2400">
              <a:solidFill>
                <a:srgbClr val="FFFF00"/>
              </a:solidFill>
            </a:endParaRPr>
          </a:p>
          <a:p>
            <a:pPr indent="0" lvl="0" marL="0" rtl="0" algn="l">
              <a:spcBef>
                <a:spcPts val="1600"/>
              </a:spcBef>
              <a:spcAft>
                <a:spcPts val="1600"/>
              </a:spcAft>
              <a:buNone/>
            </a:pPr>
            <a:r>
              <a:t/>
            </a:r>
            <a:endParaRPr/>
          </a:p>
        </p:txBody>
      </p:sp>
      <p:pic>
        <p:nvPicPr>
          <p:cNvPr descr="Money Image - Life Skills Math" id="123" name="Google Shape;123;p23"/>
          <p:cNvPicPr preferRelativeResize="0"/>
          <p:nvPr/>
        </p:nvPicPr>
        <p:blipFill>
          <a:blip r:embed="rId3">
            <a:alphaModFix/>
          </a:blip>
          <a:stretch>
            <a:fillRect/>
          </a:stretch>
        </p:blipFill>
        <p:spPr>
          <a:xfrm>
            <a:off x="2994275" y="1017725"/>
            <a:ext cx="2321359" cy="1680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sp>
        <p:nvSpPr>
          <p:cNvPr id="128" name="Google Shape;128;p24"/>
          <p:cNvSpPr txBox="1"/>
          <p:nvPr>
            <p:ph type="title"/>
          </p:nvPr>
        </p:nvSpPr>
        <p:spPr>
          <a:xfrm>
            <a:off x="311700" y="445025"/>
            <a:ext cx="8520600" cy="106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Decimal Math Manipulative</a:t>
            </a:r>
            <a:r>
              <a:rPr lang="en" sz="2400">
                <a:solidFill>
                  <a:srgbClr val="FFFF00"/>
                </a:solidFill>
              </a:rPr>
              <a:t> - Rounds to the nearest tenth &amp; whole number</a:t>
            </a:r>
            <a:endParaRPr sz="2400">
              <a:solidFill>
                <a:srgbClr val="FFFF00"/>
              </a:solidFill>
            </a:endParaRPr>
          </a:p>
        </p:txBody>
      </p:sp>
      <p:pic>
        <p:nvPicPr>
          <p:cNvPr id="129" name="Google Shape;129;p24"/>
          <p:cNvPicPr preferRelativeResize="0"/>
          <p:nvPr/>
        </p:nvPicPr>
        <p:blipFill>
          <a:blip r:embed="rId3">
            <a:alphaModFix amt="0"/>
          </a:blip>
          <a:stretch>
            <a:fillRect/>
          </a:stretch>
        </p:blipFill>
        <p:spPr>
          <a:xfrm>
            <a:off x="3470538" y="1057825"/>
            <a:ext cx="2202924" cy="1837075"/>
          </a:xfrm>
          <a:prstGeom prst="rect">
            <a:avLst/>
          </a:prstGeom>
          <a:noFill/>
          <a:ln>
            <a:noFill/>
          </a:ln>
        </p:spPr>
      </p:pic>
      <p:sp>
        <p:nvSpPr>
          <p:cNvPr id="130" name="Google Shape;130;p24"/>
          <p:cNvSpPr txBox="1"/>
          <p:nvPr/>
        </p:nvSpPr>
        <p:spPr>
          <a:xfrm>
            <a:off x="2895150" y="1394625"/>
            <a:ext cx="2340600" cy="22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https://www.youtube.com/watch?v=FcMf3y4J_Yo</a:t>
            </a:r>
            <a:endParaRPr/>
          </a:p>
        </p:txBody>
      </p:sp>
      <p:pic>
        <p:nvPicPr>
          <p:cNvPr descr="Decimal Image - Rounds to nearest 10th and whole number" id="131" name="Google Shape;131;p24"/>
          <p:cNvPicPr preferRelativeResize="0"/>
          <p:nvPr/>
        </p:nvPicPr>
        <p:blipFill rotWithShape="1">
          <a:blip r:embed="rId4">
            <a:alphaModFix/>
          </a:blip>
          <a:srcRect b="6311" l="9433" r="13377" t="12468"/>
          <a:stretch/>
        </p:blipFill>
        <p:spPr>
          <a:xfrm>
            <a:off x="3470550" y="1133400"/>
            <a:ext cx="2745500" cy="1936075"/>
          </a:xfrm>
          <a:prstGeom prst="rect">
            <a:avLst/>
          </a:prstGeom>
          <a:noFill/>
          <a:ln>
            <a:noFill/>
          </a:ln>
        </p:spPr>
      </p:pic>
      <p:sp>
        <p:nvSpPr>
          <p:cNvPr id="132" name="Google Shape;132;p24"/>
          <p:cNvSpPr txBox="1"/>
          <p:nvPr/>
        </p:nvSpPr>
        <p:spPr>
          <a:xfrm>
            <a:off x="147725" y="3357375"/>
            <a:ext cx="8684700" cy="15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00"/>
                </a:solidFill>
                <a:latin typeface="Times New Roman"/>
                <a:ea typeface="Times New Roman"/>
                <a:cs typeface="Times New Roman"/>
                <a:sym typeface="Times New Roman"/>
              </a:rPr>
              <a:t>R</a:t>
            </a:r>
            <a:r>
              <a:rPr lang="en" sz="2600">
                <a:solidFill>
                  <a:srgbClr val="FFFF00"/>
                </a:solidFill>
                <a:latin typeface="Times New Roman"/>
                <a:ea typeface="Times New Roman"/>
                <a:cs typeface="Times New Roman"/>
                <a:sym typeface="Times New Roman"/>
              </a:rPr>
              <a:t>ound 6.13 to the nearest whole number__________</a:t>
            </a:r>
            <a:endParaRPr sz="26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rPr lang="en" sz="2600">
                <a:solidFill>
                  <a:srgbClr val="FFFF00"/>
                </a:solidFill>
                <a:latin typeface="Times New Roman"/>
                <a:ea typeface="Times New Roman"/>
                <a:cs typeface="Times New Roman"/>
                <a:sym typeface="Times New Roman"/>
              </a:rPr>
              <a:t>Round 7.88 to the nearest tenth__________</a:t>
            </a:r>
            <a:endParaRPr sz="26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t/>
            </a:r>
            <a:endParaRPr sz="26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rgbClr val="4A86E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6" name="Shape 136"/>
        <p:cNvGrpSpPr/>
        <p:nvPr/>
      </p:nvGrpSpPr>
      <p:grpSpPr>
        <a:xfrm>
          <a:off x="0" y="0"/>
          <a:ext cx="0" cy="0"/>
          <a:chOff x="0" y="0"/>
          <a:chExt cx="0" cy="0"/>
        </a:xfrm>
      </p:grpSpPr>
      <p:sp>
        <p:nvSpPr>
          <p:cNvPr id="137" name="Google Shape;137;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FFFF00"/>
                </a:solidFill>
              </a:rPr>
              <a:t>What strategies do you have to teach fractions?</a:t>
            </a:r>
            <a:endParaRPr b="1" sz="2600">
              <a:solidFill>
                <a:srgbClr val="FFFF00"/>
              </a:solidFill>
            </a:endParaRPr>
          </a:p>
        </p:txBody>
      </p:sp>
      <p:sp>
        <p:nvSpPr>
          <p:cNvPr id="138" name="Google Shape;138;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00"/>
              </a:buClr>
              <a:buSzPts val="3000"/>
              <a:buChar char="●"/>
            </a:pPr>
            <a:r>
              <a:rPr lang="en" sz="3000">
                <a:solidFill>
                  <a:srgbClr val="FFFF00"/>
                </a:solidFill>
              </a:rPr>
              <a:t>How do you differentiate teaching fractions?</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How do you teach your students adding and subtracting fractions?</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What do you do when a visual model is not enough?</a:t>
            </a:r>
            <a:endParaRPr sz="3000">
              <a:solidFill>
                <a:srgbClr val="FF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2" name="Shape 142"/>
        <p:cNvGrpSpPr/>
        <p:nvPr/>
      </p:nvGrpSpPr>
      <p:grpSpPr>
        <a:xfrm>
          <a:off x="0" y="0"/>
          <a:ext cx="0" cy="0"/>
          <a:chOff x="0" y="0"/>
          <a:chExt cx="0" cy="0"/>
        </a:xfrm>
      </p:grpSpPr>
      <p:sp>
        <p:nvSpPr>
          <p:cNvPr id="143" name="Google Shape;143;p26"/>
          <p:cNvSpPr txBox="1"/>
          <p:nvPr>
            <p:ph type="title"/>
          </p:nvPr>
        </p:nvSpPr>
        <p:spPr>
          <a:xfrm>
            <a:off x="311700" y="445025"/>
            <a:ext cx="8520600" cy="145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Fraction 12ths Math Manipulative</a:t>
            </a:r>
            <a:r>
              <a:rPr lang="en">
                <a:solidFill>
                  <a:srgbClr val="FFFF00"/>
                </a:solidFill>
              </a:rPr>
              <a:t> </a:t>
            </a:r>
            <a:r>
              <a:rPr lang="en" sz="2400">
                <a:solidFill>
                  <a:srgbClr val="FFFF00"/>
                </a:solidFill>
              </a:rPr>
              <a:t>- Compare, +/- fractions with common and uncommon denominators &amp; reduce/simplify</a:t>
            </a:r>
            <a:endParaRPr sz="2400">
              <a:solidFill>
                <a:srgbClr val="FFFF00"/>
              </a:solidFill>
            </a:endParaRPr>
          </a:p>
        </p:txBody>
      </p:sp>
      <p:sp>
        <p:nvSpPr>
          <p:cNvPr id="144" name="Google Shape;144;p26"/>
          <p:cNvSpPr txBox="1"/>
          <p:nvPr>
            <p:ph idx="1" type="body"/>
          </p:nvPr>
        </p:nvSpPr>
        <p:spPr>
          <a:xfrm>
            <a:off x="311700" y="2914200"/>
            <a:ext cx="8520600" cy="2115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Which fraction is </a:t>
            </a:r>
            <a:r>
              <a:rPr b="1" lang="en" sz="2400">
                <a:solidFill>
                  <a:srgbClr val="FFFF00"/>
                </a:solidFill>
                <a:latin typeface="Times New Roman"/>
                <a:ea typeface="Times New Roman"/>
                <a:cs typeface="Times New Roman"/>
                <a:sym typeface="Times New Roman"/>
              </a:rPr>
              <a:t>less than</a:t>
            </a:r>
            <a:r>
              <a:rPr lang="en" sz="2400">
                <a:solidFill>
                  <a:srgbClr val="FFFF00"/>
                </a:solidFill>
                <a:latin typeface="Times New Roman"/>
                <a:ea typeface="Times New Roman"/>
                <a:cs typeface="Times New Roman"/>
                <a:sym typeface="Times New Roman"/>
              </a:rPr>
              <a:t> 2/3?		</a:t>
            </a:r>
            <a:r>
              <a:rPr lang="en" sz="2400">
                <a:solidFill>
                  <a:srgbClr val="FFFF00"/>
                </a:solidFill>
                <a:latin typeface="Times New Roman"/>
                <a:ea typeface="Times New Roman"/>
                <a:cs typeface="Times New Roman"/>
                <a:sym typeface="Times New Roman"/>
              </a:rPr>
              <a:t>How many 1/6ths equal 1/2?</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rPr>
              <a:t>○</a:t>
            </a:r>
            <a:r>
              <a:rPr lang="en" sz="2400">
                <a:solidFill>
                  <a:srgbClr val="FFFF00"/>
                </a:solidFill>
                <a:latin typeface="Times New Roman"/>
                <a:ea typeface="Times New Roman"/>
                <a:cs typeface="Times New Roman"/>
                <a:sym typeface="Times New Roman"/>
              </a:rPr>
              <a:t> 4/6									</a:t>
            </a:r>
            <a:r>
              <a:rPr lang="en" sz="2400">
                <a:solidFill>
                  <a:srgbClr val="FFFF00"/>
                </a:solidFill>
                <a:latin typeface="Times New Roman"/>
                <a:ea typeface="Times New Roman"/>
                <a:cs typeface="Times New Roman"/>
                <a:sym typeface="Times New Roman"/>
              </a:rPr>
              <a:t>○ 1</a:t>
            </a:r>
            <a:endParaRPr sz="2400">
              <a:solidFill>
                <a:srgbClr val="FFFF00"/>
              </a:solidFill>
            </a:endParaRPr>
          </a:p>
          <a:p>
            <a:pPr indent="0" lvl="0" marL="0" rtl="0" algn="l">
              <a:lnSpc>
                <a:spcPct val="100000"/>
              </a:lnSpc>
              <a:spcBef>
                <a:spcPts val="0"/>
              </a:spcBef>
              <a:spcAft>
                <a:spcPts val="0"/>
              </a:spcAft>
              <a:buNone/>
            </a:pPr>
            <a:r>
              <a:rPr lang="en" sz="2400">
                <a:solidFill>
                  <a:srgbClr val="FFFF00"/>
                </a:solidFill>
              </a:rPr>
              <a:t>○</a:t>
            </a:r>
            <a:r>
              <a:rPr lang="en" sz="2400">
                <a:solidFill>
                  <a:srgbClr val="FFFF00"/>
                </a:solidFill>
                <a:latin typeface="Times New Roman"/>
                <a:ea typeface="Times New Roman"/>
                <a:cs typeface="Times New Roman"/>
                <a:sym typeface="Times New Roman"/>
              </a:rPr>
              <a:t> 5/6									</a:t>
            </a:r>
            <a:r>
              <a:rPr lang="en" sz="2400">
                <a:solidFill>
                  <a:srgbClr val="FFFF00"/>
                </a:solidFill>
                <a:latin typeface="Times New Roman"/>
                <a:ea typeface="Times New Roman"/>
                <a:cs typeface="Times New Roman"/>
                <a:sym typeface="Times New Roman"/>
              </a:rPr>
              <a:t>○ 2</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rPr>
              <a:t>○</a:t>
            </a:r>
            <a:r>
              <a:rPr lang="en" sz="2400">
                <a:solidFill>
                  <a:srgbClr val="FFFF00"/>
                </a:solidFill>
                <a:latin typeface="Times New Roman"/>
                <a:ea typeface="Times New Roman"/>
                <a:cs typeface="Times New Roman"/>
                <a:sym typeface="Times New Roman"/>
              </a:rPr>
              <a:t> 8/12									</a:t>
            </a:r>
            <a:r>
              <a:rPr lang="en" sz="2400">
                <a:solidFill>
                  <a:srgbClr val="FFFF00"/>
                </a:solidFill>
                <a:latin typeface="Times New Roman"/>
                <a:ea typeface="Times New Roman"/>
                <a:cs typeface="Times New Roman"/>
                <a:sym typeface="Times New Roman"/>
              </a:rPr>
              <a:t>○ 3</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rPr>
              <a:t>○</a:t>
            </a:r>
            <a:r>
              <a:rPr lang="en" sz="2400">
                <a:solidFill>
                  <a:srgbClr val="FFFF00"/>
                </a:solidFill>
                <a:latin typeface="Times New Roman"/>
                <a:ea typeface="Times New Roman"/>
                <a:cs typeface="Times New Roman"/>
                <a:sym typeface="Times New Roman"/>
              </a:rPr>
              <a:t> 7/12									</a:t>
            </a:r>
            <a:r>
              <a:rPr lang="en" sz="2400">
                <a:solidFill>
                  <a:srgbClr val="FFFF00"/>
                </a:solidFill>
                <a:latin typeface="Times New Roman"/>
                <a:ea typeface="Times New Roman"/>
                <a:cs typeface="Times New Roman"/>
                <a:sym typeface="Times New Roman"/>
              </a:rPr>
              <a:t>○ 4</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solidFill>
                <a:srgbClr val="4A86E8"/>
              </a:solidFill>
              <a:latin typeface="Calibri"/>
              <a:ea typeface="Calibri"/>
              <a:cs typeface="Calibri"/>
              <a:sym typeface="Calibri"/>
            </a:endParaRPr>
          </a:p>
          <a:p>
            <a:pPr indent="0" lvl="0" marL="0" rtl="0" algn="l">
              <a:lnSpc>
                <a:spcPct val="100000"/>
              </a:lnSpc>
              <a:spcBef>
                <a:spcPts val="0"/>
              </a:spcBef>
              <a:spcAft>
                <a:spcPts val="0"/>
              </a:spcAft>
              <a:buNone/>
            </a:pPr>
            <a:r>
              <a:t/>
            </a:r>
            <a:endParaRPr sz="1200">
              <a:solidFill>
                <a:srgbClr val="000000"/>
              </a:solidFill>
              <a:latin typeface="Times New Roman"/>
              <a:ea typeface="Times New Roman"/>
              <a:cs typeface="Times New Roman"/>
              <a:sym typeface="Times New Roman"/>
            </a:endParaRPr>
          </a:p>
        </p:txBody>
      </p:sp>
      <p:pic>
        <p:nvPicPr>
          <p:cNvPr descr="Fraction 12ths Image - Adds and subtracts fractions and mixed numbers" id="145" name="Google Shape;145;p26"/>
          <p:cNvPicPr preferRelativeResize="0"/>
          <p:nvPr/>
        </p:nvPicPr>
        <p:blipFill>
          <a:blip r:embed="rId3">
            <a:alphaModFix/>
          </a:blip>
          <a:stretch>
            <a:fillRect/>
          </a:stretch>
        </p:blipFill>
        <p:spPr>
          <a:xfrm>
            <a:off x="2709225" y="898125"/>
            <a:ext cx="3347476" cy="2298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445025"/>
            <a:ext cx="8520600" cy="12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Fraction 16ths Math Manipulative</a:t>
            </a:r>
            <a:r>
              <a:rPr lang="en">
                <a:solidFill>
                  <a:srgbClr val="FFFF00"/>
                </a:solidFill>
              </a:rPr>
              <a:t> </a:t>
            </a:r>
            <a:r>
              <a:rPr lang="en" sz="2400">
                <a:solidFill>
                  <a:srgbClr val="FFFF00"/>
                </a:solidFill>
              </a:rPr>
              <a:t>- Compare, +/- fractions with common and uncommon denominators &amp; reduce/simplify</a:t>
            </a:r>
            <a:endParaRPr sz="2400">
              <a:solidFill>
                <a:srgbClr val="FFFF00"/>
              </a:solidFill>
            </a:endParaRPr>
          </a:p>
          <a:p>
            <a:pPr indent="0" lvl="0" marL="0" rtl="0" algn="l">
              <a:spcBef>
                <a:spcPts val="0"/>
              </a:spcBef>
              <a:spcAft>
                <a:spcPts val="0"/>
              </a:spcAft>
              <a:buNone/>
            </a:pPr>
            <a:r>
              <a:t/>
            </a:r>
            <a:endParaRPr/>
          </a:p>
        </p:txBody>
      </p:sp>
      <p:sp>
        <p:nvSpPr>
          <p:cNvPr id="151" name="Google Shape;151;p27"/>
          <p:cNvSpPr txBox="1"/>
          <p:nvPr>
            <p:ph idx="1" type="body"/>
          </p:nvPr>
        </p:nvSpPr>
        <p:spPr>
          <a:xfrm>
            <a:off x="289075" y="2868050"/>
            <a:ext cx="8520600" cy="2275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FFFF00"/>
                </a:solidFill>
                <a:latin typeface="Times New Roman"/>
                <a:ea typeface="Times New Roman"/>
                <a:cs typeface="Times New Roman"/>
                <a:sym typeface="Times New Roman"/>
              </a:rPr>
              <a:t>5 ⅞  – 6/16  =		</a:t>
            </a:r>
            <a:r>
              <a:rPr b="1" lang="en">
                <a:solidFill>
                  <a:srgbClr val="FFFF00"/>
                </a:solidFill>
                <a:latin typeface="Times New Roman"/>
                <a:ea typeface="Times New Roman"/>
                <a:cs typeface="Times New Roman"/>
                <a:sym typeface="Times New Roman"/>
              </a:rPr>
              <a:t>		</a:t>
            </a:r>
            <a:r>
              <a:rPr lang="en">
                <a:solidFill>
                  <a:srgbClr val="FFFF00"/>
                </a:solidFill>
                <a:latin typeface="Times New Roman"/>
                <a:ea typeface="Times New Roman"/>
                <a:cs typeface="Times New Roman"/>
                <a:sym typeface="Times New Roman"/>
              </a:rPr>
              <a:t>Which fraction below is a simplified fraction equal to </a:t>
            </a:r>
            <a:r>
              <a:rPr b="1" lang="en" sz="2400">
                <a:solidFill>
                  <a:srgbClr val="FFFF00"/>
                </a:solidFill>
                <a:latin typeface="Times New Roman"/>
                <a:ea typeface="Times New Roman"/>
                <a:cs typeface="Times New Roman"/>
                <a:sym typeface="Times New Roman"/>
              </a:rPr>
              <a:t>	</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5  ½</a:t>
            </a:r>
            <a:r>
              <a:rPr lang="en" sz="2400">
                <a:solidFill>
                  <a:srgbClr val="FFFF00"/>
                </a:solidFill>
                <a:latin typeface="Times New Roman"/>
                <a:ea typeface="Times New Roman"/>
                <a:cs typeface="Times New Roman"/>
                <a:sym typeface="Times New Roman"/>
              </a:rPr>
              <a:t> </a:t>
            </a:r>
            <a:r>
              <a:rPr lang="en" sz="2400">
                <a:solidFill>
                  <a:srgbClr val="FFFF00"/>
                </a:solidFill>
                <a:latin typeface="Times New Roman"/>
                <a:ea typeface="Times New Roman"/>
                <a:cs typeface="Times New Roman"/>
                <a:sym typeface="Times New Roman"/>
              </a:rPr>
              <a:t>						</a:t>
            </a:r>
            <a:r>
              <a:rPr lang="en">
                <a:solidFill>
                  <a:srgbClr val="FFFF00"/>
                </a:solidFill>
                <a:latin typeface="Times New Roman"/>
                <a:ea typeface="Times New Roman"/>
                <a:cs typeface="Times New Roman"/>
                <a:sym typeface="Times New Roman"/>
              </a:rPr>
              <a:t>6/8?</a:t>
            </a:r>
            <a:r>
              <a:rPr b="1" lang="en">
                <a:solidFill>
                  <a:srgbClr val="FFFF00"/>
                </a:solidFill>
                <a:latin typeface="Times New Roman"/>
                <a:ea typeface="Times New Roman"/>
                <a:cs typeface="Times New Roman"/>
                <a:sym typeface="Times New Roman"/>
              </a:rPr>
              <a:t>	</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5  2/16  					○ 1/2</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4  ⅞						○ 1/8</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5  ¼ 						○ ¾</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 11/16</a:t>
            </a:r>
            <a:endParaRPr sz="2400">
              <a:solidFill>
                <a:srgbClr val="FFFF00"/>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400">
              <a:solidFill>
                <a:srgbClr val="FFFF00"/>
              </a:solidFill>
              <a:latin typeface="Times New Roman"/>
              <a:ea typeface="Times New Roman"/>
              <a:cs typeface="Times New Roman"/>
              <a:sym typeface="Times New Roman"/>
            </a:endParaRPr>
          </a:p>
        </p:txBody>
      </p:sp>
      <p:pic>
        <p:nvPicPr>
          <p:cNvPr descr="Fraction 16ths Image - Adds and subtracts fractions and locates equivalent fractions" id="152" name="Google Shape;152;p27"/>
          <p:cNvPicPr preferRelativeResize="0"/>
          <p:nvPr/>
        </p:nvPicPr>
        <p:blipFill>
          <a:blip r:embed="rId3">
            <a:alphaModFix/>
          </a:blip>
          <a:stretch>
            <a:fillRect/>
          </a:stretch>
        </p:blipFill>
        <p:spPr>
          <a:xfrm>
            <a:off x="2916937" y="980325"/>
            <a:ext cx="3310126" cy="2215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6" name="Shape 156"/>
        <p:cNvGrpSpPr/>
        <p:nvPr/>
      </p:nvGrpSpPr>
      <p:grpSpPr>
        <a:xfrm>
          <a:off x="0" y="0"/>
          <a:ext cx="0" cy="0"/>
          <a:chOff x="0" y="0"/>
          <a:chExt cx="0" cy="0"/>
        </a:xfrm>
      </p:grpSpPr>
      <p:sp>
        <p:nvSpPr>
          <p:cNvPr id="157" name="Google Shape;15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Fractions Resources &amp; Links</a:t>
            </a:r>
            <a:endParaRPr b="1">
              <a:solidFill>
                <a:srgbClr val="FFFF00"/>
              </a:solidFill>
            </a:endParaRPr>
          </a:p>
        </p:txBody>
      </p:sp>
      <p:sp>
        <p:nvSpPr>
          <p:cNvPr descr="Oklahoma Fractions article link, help sheet, and instructional rubric" id="158" name="Google Shape;15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u="sng">
                <a:solidFill>
                  <a:schemeClr val="hlink"/>
                </a:solidFill>
                <a:hlinkClick r:id="rId3"/>
              </a:rPr>
              <a:t>Oklahoma Fractions Article</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u="sng">
                <a:solidFill>
                  <a:schemeClr val="hlink"/>
                </a:solidFill>
                <a:hlinkClick r:id="rId4"/>
              </a:rPr>
              <a:t>Fractions Help Sheet</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u="sng">
                <a:solidFill>
                  <a:schemeClr val="hlink"/>
                </a:solidFill>
                <a:hlinkClick r:id="rId5"/>
              </a:rPr>
              <a:t>Fractions Instructional Rubric</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2" name="Shape 162"/>
        <p:cNvGrpSpPr/>
        <p:nvPr/>
      </p:nvGrpSpPr>
      <p:grpSpPr>
        <a:xfrm>
          <a:off x="0" y="0"/>
          <a:ext cx="0" cy="0"/>
          <a:chOff x="0" y="0"/>
          <a:chExt cx="0" cy="0"/>
        </a:xfrm>
      </p:grpSpPr>
      <p:sp>
        <p:nvSpPr>
          <p:cNvPr id="163" name="Google Shape;163;p29"/>
          <p:cNvSpPr txBox="1"/>
          <p:nvPr>
            <p:ph type="title"/>
          </p:nvPr>
        </p:nvSpPr>
        <p:spPr>
          <a:xfrm>
            <a:off x="311700" y="445025"/>
            <a:ext cx="8520600" cy="95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Weight Math Manipulative </a:t>
            </a:r>
            <a:r>
              <a:rPr lang="en" sz="2400">
                <a:solidFill>
                  <a:srgbClr val="FFFF00"/>
                </a:solidFill>
              </a:rPr>
              <a:t>- +/- ounces &amp; pounds in measurement</a:t>
            </a:r>
            <a:endParaRPr sz="2400">
              <a:solidFill>
                <a:srgbClr val="FFFF00"/>
              </a:solidFill>
            </a:endParaRPr>
          </a:p>
        </p:txBody>
      </p:sp>
      <p:sp>
        <p:nvSpPr>
          <p:cNvPr id="164" name="Google Shape;164;p29"/>
          <p:cNvSpPr txBox="1"/>
          <p:nvPr>
            <p:ph idx="1" type="body"/>
          </p:nvPr>
        </p:nvSpPr>
        <p:spPr>
          <a:xfrm>
            <a:off x="311700" y="2766475"/>
            <a:ext cx="8520600" cy="225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Sarah Kate has 5 lbs. of potatoes. She uses ½ lb. over the weekend in a casserole. How many pounds of potatoes does she have left?</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4 lbs. 8 oz.</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4 1/2 lbs.</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5 ½ lbs.</a:t>
            </a:r>
            <a:endParaRPr sz="24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400">
                <a:solidFill>
                  <a:srgbClr val="FFFF00"/>
                </a:solidFill>
                <a:latin typeface="Times New Roman"/>
                <a:ea typeface="Times New Roman"/>
                <a:cs typeface="Times New Roman"/>
                <a:sym typeface="Times New Roman"/>
              </a:rPr>
              <a:t>○ Both A &amp; B</a:t>
            </a:r>
            <a:endParaRPr sz="2400">
              <a:solidFill>
                <a:srgbClr val="FFFF00"/>
              </a:solidFill>
              <a:latin typeface="Times New Roman"/>
              <a:ea typeface="Times New Roman"/>
              <a:cs typeface="Times New Roman"/>
              <a:sym typeface="Times New Roman"/>
            </a:endParaRPr>
          </a:p>
        </p:txBody>
      </p:sp>
      <p:pic>
        <p:nvPicPr>
          <p:cNvPr descr="Weight Image - adds and sutracts ounces and pounds" id="165" name="Google Shape;165;p29"/>
          <p:cNvPicPr preferRelativeResize="0"/>
          <p:nvPr/>
        </p:nvPicPr>
        <p:blipFill>
          <a:blip r:embed="rId3">
            <a:alphaModFix/>
          </a:blip>
          <a:stretch>
            <a:fillRect/>
          </a:stretch>
        </p:blipFill>
        <p:spPr>
          <a:xfrm>
            <a:off x="2812600" y="702850"/>
            <a:ext cx="3518802" cy="2345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9" name="Shape 169"/>
        <p:cNvGrpSpPr/>
        <p:nvPr/>
      </p:nvGrpSpPr>
      <p:grpSpPr>
        <a:xfrm>
          <a:off x="0" y="0"/>
          <a:ext cx="0" cy="0"/>
          <a:chOff x="0" y="0"/>
          <a:chExt cx="0" cy="0"/>
        </a:xfrm>
      </p:grpSpPr>
      <p:sp>
        <p:nvSpPr>
          <p:cNvPr id="170" name="Google Shape;170;p30"/>
          <p:cNvSpPr txBox="1"/>
          <p:nvPr>
            <p:ph type="title"/>
          </p:nvPr>
        </p:nvSpPr>
        <p:spPr>
          <a:xfrm>
            <a:off x="311700" y="445025"/>
            <a:ext cx="8520600" cy="115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Elapsed Time Math Manipulative</a:t>
            </a:r>
            <a:r>
              <a:rPr lang="en">
                <a:solidFill>
                  <a:srgbClr val="FFFF00"/>
                </a:solidFill>
              </a:rPr>
              <a:t> </a:t>
            </a:r>
            <a:r>
              <a:rPr lang="en" sz="2400">
                <a:solidFill>
                  <a:srgbClr val="FFFF00"/>
                </a:solidFill>
              </a:rPr>
              <a:t>- +/- minutes and hours to solve word problems</a:t>
            </a:r>
            <a:endParaRPr sz="2400">
              <a:solidFill>
                <a:srgbClr val="FFFF00"/>
              </a:solidFill>
            </a:endParaRPr>
          </a:p>
        </p:txBody>
      </p:sp>
      <p:sp>
        <p:nvSpPr>
          <p:cNvPr id="171" name="Google Shape;171;p30"/>
          <p:cNvSpPr txBox="1"/>
          <p:nvPr>
            <p:ph idx="1" type="body"/>
          </p:nvPr>
        </p:nvSpPr>
        <p:spPr>
          <a:xfrm>
            <a:off x="311700" y="3115650"/>
            <a:ext cx="8520600" cy="1933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500">
                <a:solidFill>
                  <a:srgbClr val="FFFF00"/>
                </a:solidFill>
                <a:latin typeface="Times New Roman"/>
                <a:ea typeface="Times New Roman"/>
                <a:cs typeface="Times New Roman"/>
                <a:sym typeface="Times New Roman"/>
              </a:rPr>
              <a:t>It is now 9:25. What time will it be in 20 minutes?</a:t>
            </a:r>
            <a:endParaRPr sz="25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500">
                <a:solidFill>
                  <a:srgbClr val="FFFF00"/>
                </a:solidFill>
                <a:latin typeface="Times New Roman"/>
                <a:ea typeface="Times New Roman"/>
                <a:cs typeface="Times New Roman"/>
                <a:sym typeface="Times New Roman"/>
              </a:rPr>
              <a:t>○ quarter till 10:00</a:t>
            </a:r>
            <a:endParaRPr sz="25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500">
                <a:solidFill>
                  <a:srgbClr val="FFFF00"/>
                </a:solidFill>
                <a:latin typeface="Times New Roman"/>
                <a:ea typeface="Times New Roman"/>
                <a:cs typeface="Times New Roman"/>
                <a:sym typeface="Times New Roman"/>
              </a:rPr>
              <a:t>○ 9:45</a:t>
            </a:r>
            <a:endParaRPr sz="25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500">
                <a:solidFill>
                  <a:srgbClr val="FFFF00"/>
                </a:solidFill>
                <a:latin typeface="Times New Roman"/>
                <a:ea typeface="Times New Roman"/>
                <a:cs typeface="Times New Roman"/>
                <a:sym typeface="Times New Roman"/>
              </a:rPr>
              <a:t>○ 9:55</a:t>
            </a:r>
            <a:endParaRPr sz="25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500">
                <a:solidFill>
                  <a:srgbClr val="FFFF00"/>
                </a:solidFill>
                <a:latin typeface="Times New Roman"/>
                <a:ea typeface="Times New Roman"/>
                <a:cs typeface="Times New Roman"/>
                <a:sym typeface="Times New Roman"/>
              </a:rPr>
              <a:t>○ two answers are correct</a:t>
            </a:r>
            <a:endParaRPr sz="2500">
              <a:solidFill>
                <a:srgbClr val="FFFF00"/>
              </a:solidFill>
              <a:latin typeface="Times New Roman"/>
              <a:ea typeface="Times New Roman"/>
              <a:cs typeface="Times New Roman"/>
              <a:sym typeface="Times New Roman"/>
            </a:endParaRPr>
          </a:p>
          <a:p>
            <a:pPr indent="0" lvl="0" marL="0" rtl="0" algn="l">
              <a:spcBef>
                <a:spcPts val="0"/>
              </a:spcBef>
              <a:spcAft>
                <a:spcPts val="1600"/>
              </a:spcAft>
              <a:buNone/>
            </a:pPr>
            <a:r>
              <a:t/>
            </a:r>
            <a:endParaRPr sz="2400">
              <a:solidFill>
                <a:srgbClr val="4A86E8"/>
              </a:solidFill>
            </a:endParaRPr>
          </a:p>
        </p:txBody>
      </p:sp>
      <p:pic>
        <p:nvPicPr>
          <p:cNvPr descr="Elapsed Time Image - adds and subtracts minutes and hours to solve word problems" id="172" name="Google Shape;172;p30"/>
          <p:cNvPicPr preferRelativeResize="0"/>
          <p:nvPr/>
        </p:nvPicPr>
        <p:blipFill>
          <a:blip r:embed="rId3">
            <a:alphaModFix/>
          </a:blip>
          <a:stretch>
            <a:fillRect/>
          </a:stretch>
        </p:blipFill>
        <p:spPr>
          <a:xfrm rot="5400000">
            <a:off x="5055813" y="644264"/>
            <a:ext cx="1933826" cy="29014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sp>
        <p:nvSpPr>
          <p:cNvPr id="177" name="Google Shape;17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00"/>
                </a:solidFill>
              </a:rPr>
              <a:t>Website Information with Links to Published Articles</a:t>
            </a:r>
            <a:endParaRPr>
              <a:solidFill>
                <a:srgbClr val="FFFF00"/>
              </a:solidFill>
            </a:endParaRPr>
          </a:p>
        </p:txBody>
      </p:sp>
      <p:sp>
        <p:nvSpPr>
          <p:cNvPr descr="Links to website and two demonstration videos" id="178" name="Google Shape;178;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u="sng">
                <a:solidFill>
                  <a:srgbClr val="4A86E8"/>
                </a:solidFill>
                <a:hlinkClick r:id="rId3">
                  <a:extLst>
                    <a:ext uri="{A12FA001-AC4F-418D-AE19-62706E023703}">
                      <ahyp:hlinkClr val="tx"/>
                    </a:ext>
                  </a:extLst>
                </a:hlinkClick>
              </a:rPr>
              <a:t>www.slidearoundmath.com</a:t>
            </a:r>
            <a:endParaRPr sz="3000">
              <a:solidFill>
                <a:srgbClr val="4A86E8"/>
              </a:solidFill>
            </a:endParaRPr>
          </a:p>
          <a:p>
            <a:pPr indent="0" lvl="0" marL="0" rtl="0" algn="l">
              <a:spcBef>
                <a:spcPts val="1600"/>
              </a:spcBef>
              <a:spcAft>
                <a:spcPts val="0"/>
              </a:spcAft>
              <a:buNone/>
            </a:pPr>
            <a:r>
              <a:rPr lang="en" sz="3000">
                <a:solidFill>
                  <a:srgbClr val="FFFF00"/>
                </a:solidFill>
              </a:rPr>
              <a:t>Demonstration Videos:</a:t>
            </a:r>
            <a:endParaRPr sz="3000">
              <a:solidFill>
                <a:srgbClr val="FFFF00"/>
              </a:solidFill>
            </a:endParaRPr>
          </a:p>
          <a:p>
            <a:pPr indent="0" lvl="0" marL="0" rtl="0" algn="l">
              <a:spcBef>
                <a:spcPts val="1600"/>
              </a:spcBef>
              <a:spcAft>
                <a:spcPts val="0"/>
              </a:spcAft>
              <a:buNone/>
            </a:pPr>
            <a:r>
              <a:rPr lang="en" sz="2400" u="sng">
                <a:solidFill>
                  <a:schemeClr val="hlink"/>
                </a:solidFill>
                <a:hlinkClick r:id="rId4"/>
              </a:rPr>
              <a:t>https://www.eastersealstech.com/2015/11/30/monday-tech-tip-math-manipulatives/</a:t>
            </a:r>
            <a:endParaRPr sz="2400">
              <a:solidFill>
                <a:srgbClr val="4A86E8"/>
              </a:solidFill>
            </a:endParaRPr>
          </a:p>
          <a:p>
            <a:pPr indent="0" lvl="0" marL="0" rtl="0" algn="l">
              <a:spcBef>
                <a:spcPts val="1600"/>
              </a:spcBef>
              <a:spcAft>
                <a:spcPts val="0"/>
              </a:spcAft>
              <a:buNone/>
            </a:pPr>
            <a:r>
              <a:rPr lang="en" sz="2400" u="sng">
                <a:solidFill>
                  <a:schemeClr val="hlink"/>
                </a:solidFill>
                <a:hlinkClick r:id="rId5"/>
              </a:rPr>
              <a:t>https://drive.google.com/file/d/1BhLQEJh38UjlQzyVVD3KAq1MiHQmiS3P/view?usp=drive_link</a:t>
            </a:r>
            <a:endParaRPr sz="2400">
              <a:solidFill>
                <a:srgbClr val="4A86E8"/>
              </a:solidFill>
            </a:endParaRPr>
          </a:p>
          <a:p>
            <a:pPr indent="0" lvl="0" marL="0" rtl="0" algn="l">
              <a:spcBef>
                <a:spcPts val="1600"/>
              </a:spcBef>
              <a:spcAft>
                <a:spcPts val="0"/>
              </a:spcAft>
              <a:buNone/>
            </a:pPr>
            <a:r>
              <a:t/>
            </a:r>
            <a:endParaRPr sz="2400">
              <a:solidFill>
                <a:srgbClr val="4A86E8"/>
              </a:solidFill>
            </a:endParaRPr>
          </a:p>
          <a:p>
            <a:pPr indent="0" lvl="0" marL="0" rtl="0" algn="l">
              <a:spcBef>
                <a:spcPts val="1600"/>
              </a:spcBef>
              <a:spcAft>
                <a:spcPts val="1600"/>
              </a:spcAft>
              <a:buNone/>
            </a:pPr>
            <a:r>
              <a:t/>
            </a:r>
            <a:endParaRPr sz="2400">
              <a:solidFill>
                <a:srgbClr val="4A86E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200">
                <a:solidFill>
                  <a:srgbClr val="FFFF00"/>
                </a:solidFill>
              </a:rPr>
              <a:t>Background </a:t>
            </a:r>
            <a:endParaRPr b="1" sz="3200">
              <a:solidFill>
                <a:srgbClr val="FFFF00"/>
              </a:solidFill>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00"/>
              </a:buClr>
              <a:buSzPts val="3000"/>
              <a:buChar char="●"/>
            </a:pPr>
            <a:r>
              <a:rPr lang="en" sz="3000">
                <a:solidFill>
                  <a:srgbClr val="FFFF00"/>
                </a:solidFill>
              </a:rPr>
              <a:t>Created by a veteran special education teacher with 25+ years in the classroom</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Available for </a:t>
            </a:r>
            <a:r>
              <a:rPr lang="en" sz="3000" u="sng">
                <a:solidFill>
                  <a:srgbClr val="FFFF00"/>
                </a:solidFill>
              </a:rPr>
              <a:t>ALL</a:t>
            </a:r>
            <a:r>
              <a:rPr lang="en" sz="3000">
                <a:solidFill>
                  <a:srgbClr val="FFFF00"/>
                </a:solidFill>
              </a:rPr>
              <a:t> students including blind and visually impaired</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Currently utilized by students in 43 states</a:t>
            </a:r>
            <a:endParaRPr sz="3000">
              <a:solidFill>
                <a:srgbClr val="FFFF00"/>
              </a:solidFill>
            </a:endParaRPr>
          </a:p>
          <a:p>
            <a:pPr indent="0" lvl="0" marL="0" rtl="0" algn="l">
              <a:spcBef>
                <a:spcPts val="1600"/>
              </a:spcBef>
              <a:spcAft>
                <a:spcPts val="1600"/>
              </a:spcAft>
              <a:buNone/>
            </a:pPr>
            <a:r>
              <a:t/>
            </a:r>
            <a:endParaRPr sz="240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00"/>
                </a:solidFill>
              </a:rPr>
              <a:t>PATINS Project Demonstration Video Link</a:t>
            </a:r>
            <a:endParaRPr>
              <a:solidFill>
                <a:srgbClr val="FFFF00"/>
              </a:solidFill>
            </a:endParaRPr>
          </a:p>
        </p:txBody>
      </p:sp>
      <p:sp>
        <p:nvSpPr>
          <p:cNvPr descr="PATINS Project demonstration video - 5 minute demonstration of 100X and FRaction 16ths manipulatives" id="184" name="Google Shape;184;p32"/>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000"/>
          </a:p>
          <a:p>
            <a:pPr indent="0" lvl="0" marL="0" rtl="0" algn="l">
              <a:spcBef>
                <a:spcPts val="1600"/>
              </a:spcBef>
              <a:spcAft>
                <a:spcPts val="0"/>
              </a:spcAft>
              <a:buNone/>
            </a:pPr>
            <a:r>
              <a:rPr lang="en" sz="3000" u="sng">
                <a:solidFill>
                  <a:schemeClr val="hlink"/>
                </a:solidFill>
                <a:hlinkClick r:id="rId3"/>
              </a:rPr>
              <a:t>https://youtu.be/ewdnqgyN9iM</a:t>
            </a:r>
            <a:endParaRPr sz="3000"/>
          </a:p>
          <a:p>
            <a:pPr indent="0" lvl="0" marL="0" rtl="0" algn="l">
              <a:spcBef>
                <a:spcPts val="1600"/>
              </a:spcBef>
              <a:spcAft>
                <a:spcPts val="1600"/>
              </a:spcAft>
              <a:buNone/>
            </a:pPr>
            <a:r>
              <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8" name="Shape 188"/>
        <p:cNvGrpSpPr/>
        <p:nvPr/>
      </p:nvGrpSpPr>
      <p:grpSpPr>
        <a:xfrm>
          <a:off x="0" y="0"/>
          <a:ext cx="0" cy="0"/>
          <a:chOff x="0" y="0"/>
          <a:chExt cx="0" cy="0"/>
        </a:xfrm>
      </p:grpSpPr>
      <p:sp>
        <p:nvSpPr>
          <p:cNvPr descr="Slide-A-Round Math Manipulatives order form" id="189" name="Google Shape;18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00"/>
                </a:solidFill>
              </a:rPr>
              <a:t>Slide-A-Round Math Order Form</a:t>
            </a:r>
            <a:endParaRPr>
              <a:solidFill>
                <a:srgbClr val="FFFF00"/>
              </a:solidFill>
            </a:endParaRPr>
          </a:p>
        </p:txBody>
      </p:sp>
      <p:sp>
        <p:nvSpPr>
          <p:cNvPr id="190" name="Google Shape;190;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200"/>
          </a:p>
          <a:p>
            <a:pPr indent="0" lvl="0" marL="0" rtl="0" algn="l">
              <a:spcBef>
                <a:spcPts val="1600"/>
              </a:spcBef>
              <a:spcAft>
                <a:spcPts val="0"/>
              </a:spcAft>
              <a:buNone/>
            </a:pPr>
            <a:r>
              <a:t/>
            </a:r>
            <a:endParaRPr sz="2200"/>
          </a:p>
          <a:p>
            <a:pPr indent="0" lvl="0" marL="0" rtl="0" algn="l">
              <a:spcBef>
                <a:spcPts val="1600"/>
              </a:spcBef>
              <a:spcAft>
                <a:spcPts val="0"/>
              </a:spcAft>
              <a:buNone/>
            </a:pPr>
            <a:r>
              <a:rPr lang="en" sz="2200" u="sng">
                <a:solidFill>
                  <a:schemeClr val="hlink"/>
                </a:solidFill>
                <a:hlinkClick r:id="rId3"/>
              </a:rPr>
              <a:t>https://drive.google.com/file/d/1sWMkyOABrRgZS5EErU5lnq_SNn4ueSJv/view?usp=sharing</a:t>
            </a:r>
            <a:endParaRPr sz="2200"/>
          </a:p>
          <a:p>
            <a:pPr indent="0" lvl="0" marL="0" rtl="0" algn="l">
              <a:spcBef>
                <a:spcPts val="1600"/>
              </a:spcBef>
              <a:spcAft>
                <a:spcPts val="0"/>
              </a:spcAft>
              <a:buNone/>
            </a:pPr>
            <a:r>
              <a:t/>
            </a:r>
            <a:endParaRPr sz="2200"/>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4" name="Shape 194"/>
        <p:cNvGrpSpPr/>
        <p:nvPr/>
      </p:nvGrpSpPr>
      <p:grpSpPr>
        <a:xfrm>
          <a:off x="0" y="0"/>
          <a:ext cx="0" cy="0"/>
          <a:chOff x="0" y="0"/>
          <a:chExt cx="0" cy="0"/>
        </a:xfrm>
      </p:grpSpPr>
      <p:sp>
        <p:nvSpPr>
          <p:cNvPr id="195" name="Google Shape;195;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FFFF00"/>
                </a:solidFill>
              </a:rPr>
              <a:t>Questions? Answers? Feedback?</a:t>
            </a:r>
            <a:endParaRPr b="1" sz="2900">
              <a:solidFill>
                <a:srgbClr val="FFFF00"/>
              </a:solidFill>
            </a:endParaRPr>
          </a:p>
        </p:txBody>
      </p:sp>
      <p:sp>
        <p:nvSpPr>
          <p:cNvPr id="196" name="Google Shape;196;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FFFF00"/>
                </a:solidFill>
              </a:rPr>
              <a:t>Thanks for your time and participation! I know this is </a:t>
            </a:r>
            <a:r>
              <a:rPr lang="en" sz="2400" u="sng">
                <a:solidFill>
                  <a:srgbClr val="FFFF00"/>
                </a:solidFill>
              </a:rPr>
              <a:t>A LOT</a:t>
            </a:r>
            <a:r>
              <a:rPr lang="en" sz="2400">
                <a:solidFill>
                  <a:srgbClr val="FFFF00"/>
                </a:solidFill>
              </a:rPr>
              <a:t> of information to receive in one session, so when you have some time, I want you to search “rounding math manipulatives” to see just what is actually available to support you in teaching these math standards to your students. I am happy to answer any questions you may have. Thanks again, Jim</a:t>
            </a:r>
            <a:endParaRPr sz="240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Why are manipulatives/models an effective tool?</a:t>
            </a:r>
            <a:endParaRPr b="1">
              <a:solidFill>
                <a:srgbClr val="FFFF00"/>
              </a:solidFill>
            </a:endParaRPr>
          </a:p>
        </p:txBody>
      </p:sp>
      <p:sp>
        <p:nvSpPr>
          <p:cNvPr id="68" name="Google Shape;68;p15"/>
          <p:cNvSpPr txBox="1"/>
          <p:nvPr>
            <p:ph idx="1" type="body"/>
          </p:nvPr>
        </p:nvSpPr>
        <p:spPr>
          <a:xfrm>
            <a:off x="311700" y="1152475"/>
            <a:ext cx="8520600" cy="380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00"/>
                </a:solidFill>
              </a:rPr>
              <a:t>Models for various numbers (small whole numbers, multi-digit numbers and decimals, fractions and percents, integers) should be introduced to students early on in the development of these number systems. Models are simply pedagogical conventions that have been invented to represent numbers. They make sense to us because we already understand the ideas that the model represents. </a:t>
            </a:r>
            <a:endParaRPr sz="2400">
              <a:solidFill>
                <a:srgbClr val="FFFF00"/>
              </a:solidFill>
            </a:endParaRPr>
          </a:p>
          <a:p>
            <a:pPr indent="0" lvl="0" marL="0" rtl="0" algn="r">
              <a:spcBef>
                <a:spcPts val="1600"/>
              </a:spcBef>
              <a:spcAft>
                <a:spcPts val="1600"/>
              </a:spcAft>
              <a:buNone/>
            </a:pPr>
            <a:r>
              <a:rPr lang="en">
                <a:solidFill>
                  <a:srgbClr val="FFFF00"/>
                </a:solidFill>
              </a:rPr>
              <a:t>John Van de Walle, Author of </a:t>
            </a:r>
            <a:r>
              <a:rPr i="1" lang="en">
                <a:solidFill>
                  <a:srgbClr val="FFFF00"/>
                </a:solidFill>
              </a:rPr>
              <a:t>Teaching Developmentally</a:t>
            </a:r>
            <a:r>
              <a:rPr lang="en">
                <a:solidFill>
                  <a:srgbClr val="FFFF00"/>
                </a:solidFill>
              </a:rPr>
              <a:t> </a:t>
            </a:r>
            <a:endParaRPr>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00"/>
                </a:solidFill>
              </a:rPr>
              <a:t>What do you have to teach rounding?</a:t>
            </a:r>
            <a:endParaRPr b="1" sz="3000">
              <a:solidFill>
                <a:srgbClr val="FFFF00"/>
              </a:solidFill>
            </a:endParaRPr>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Clr>
                <a:srgbClr val="FFFF00"/>
              </a:buClr>
              <a:buSzPts val="3000"/>
              <a:buChar char="●"/>
            </a:pPr>
            <a:r>
              <a:rPr lang="en" sz="3000">
                <a:solidFill>
                  <a:srgbClr val="FFFF00"/>
                </a:solidFill>
              </a:rPr>
              <a:t>How do you teach students to round numbers up to 10,000,000?</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What do you do when your 1-100 number line isn’t enough?</a:t>
            </a:r>
            <a:endParaRPr sz="3000">
              <a:solidFill>
                <a:srgbClr val="FFFF00"/>
              </a:solidFill>
            </a:endParaRPr>
          </a:p>
          <a:p>
            <a:pPr indent="-419100" lvl="0" marL="457200" rtl="0" algn="l">
              <a:spcBef>
                <a:spcPts val="0"/>
              </a:spcBef>
              <a:spcAft>
                <a:spcPts val="0"/>
              </a:spcAft>
              <a:buClr>
                <a:srgbClr val="FFFF00"/>
              </a:buClr>
              <a:buSzPts val="3000"/>
              <a:buChar char="●"/>
            </a:pPr>
            <a:r>
              <a:rPr lang="en" sz="3000">
                <a:solidFill>
                  <a:srgbClr val="FFFF00"/>
                </a:solidFill>
              </a:rPr>
              <a:t>How do you differentiate your instruction in a class with multiple ability levels?</a:t>
            </a:r>
            <a:endParaRPr sz="3000">
              <a:solidFill>
                <a:srgbClr val="FFFF00"/>
              </a:solidFill>
            </a:endParaRPr>
          </a:p>
          <a:p>
            <a:pPr indent="0" lvl="0" marL="457200" rtl="0" algn="l">
              <a:spcBef>
                <a:spcPts val="1600"/>
              </a:spcBef>
              <a:spcAft>
                <a:spcPts val="1600"/>
              </a:spcAft>
              <a:buNone/>
            </a:pPr>
            <a:r>
              <a:t/>
            </a:r>
            <a:endParaRPr sz="240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111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Decision-Making Guide - What are your instructional needs?</a:t>
            </a:r>
            <a:endParaRPr b="1">
              <a:solidFill>
                <a:srgbClr val="FFFF00"/>
              </a:solidFill>
            </a:endParaRPr>
          </a:p>
        </p:txBody>
      </p:sp>
      <p:sp>
        <p:nvSpPr>
          <p:cNvPr descr="Link to a decision-making guide of all manipulatives" id="80" name="Google Shape;80;p17"/>
          <p:cNvSpPr txBox="1"/>
          <p:nvPr>
            <p:ph idx="1" type="body"/>
          </p:nvPr>
        </p:nvSpPr>
        <p:spPr>
          <a:xfrm>
            <a:off x="311700" y="1557725"/>
            <a:ext cx="8520600" cy="301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rPr lang="en" u="sng">
                <a:solidFill>
                  <a:schemeClr val="hlink"/>
                </a:solidFill>
                <a:hlinkClick r:id="rId3"/>
              </a:rPr>
              <a:t>https://drive.google.com/file/d/0B0tPuWXl7g3-eE1zcmNrWklXQzg/view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00"/>
                </a:solidFill>
              </a:rPr>
              <a:t>100X Math Manipulative </a:t>
            </a:r>
            <a:r>
              <a:rPr b="1" lang="en">
                <a:solidFill>
                  <a:srgbClr val="FFFF00"/>
                </a:solidFill>
              </a:rPr>
              <a:t>- Rounds 10s &amp; 100s</a:t>
            </a:r>
            <a:endParaRPr b="1">
              <a:solidFill>
                <a:srgbClr val="FFFF00"/>
              </a:solidFill>
            </a:endParaRPr>
          </a:p>
        </p:txBody>
      </p:sp>
      <p:sp>
        <p:nvSpPr>
          <p:cNvPr id="86" name="Google Shape;86;p18"/>
          <p:cNvSpPr txBox="1"/>
          <p:nvPr>
            <p:ph idx="1" type="body"/>
          </p:nvPr>
        </p:nvSpPr>
        <p:spPr>
          <a:xfrm>
            <a:off x="470000" y="776450"/>
            <a:ext cx="8577000" cy="38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descr="100X Image - Rounds 10s and 100s" id="87" name="Google Shape;87;p18"/>
          <p:cNvPicPr preferRelativeResize="0"/>
          <p:nvPr/>
        </p:nvPicPr>
        <p:blipFill>
          <a:blip r:embed="rId3">
            <a:alphaModFix/>
          </a:blip>
          <a:stretch>
            <a:fillRect/>
          </a:stretch>
        </p:blipFill>
        <p:spPr>
          <a:xfrm>
            <a:off x="2518051" y="776450"/>
            <a:ext cx="3370650" cy="2183425"/>
          </a:xfrm>
          <a:prstGeom prst="rect">
            <a:avLst/>
          </a:prstGeom>
          <a:noFill/>
          <a:ln>
            <a:noFill/>
          </a:ln>
        </p:spPr>
      </p:pic>
      <p:sp>
        <p:nvSpPr>
          <p:cNvPr id="88" name="Google Shape;88;p18"/>
          <p:cNvSpPr txBox="1"/>
          <p:nvPr/>
        </p:nvSpPr>
        <p:spPr>
          <a:xfrm>
            <a:off x="604325" y="2760600"/>
            <a:ext cx="7936800" cy="20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00"/>
                </a:solidFill>
                <a:latin typeface="Times New Roman"/>
                <a:ea typeface="Times New Roman"/>
                <a:cs typeface="Times New Roman"/>
                <a:sym typeface="Times New Roman"/>
              </a:rPr>
              <a:t>Round each number to the nearest ten.</a:t>
            </a:r>
            <a:endParaRPr sz="25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00"/>
                </a:solidFill>
                <a:latin typeface="Times New Roman"/>
                <a:ea typeface="Times New Roman"/>
                <a:cs typeface="Times New Roman"/>
                <a:sym typeface="Times New Roman"/>
              </a:rPr>
              <a:t>994______________</a:t>
            </a:r>
            <a:endParaRPr sz="25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00"/>
                </a:solidFill>
                <a:latin typeface="Times New Roman"/>
                <a:ea typeface="Times New Roman"/>
                <a:cs typeface="Times New Roman"/>
                <a:sym typeface="Times New Roman"/>
              </a:rPr>
              <a:t>Round each number to the nearest hundred.</a:t>
            </a:r>
            <a:endParaRPr sz="25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00"/>
                </a:solidFill>
                <a:latin typeface="Times New Roman"/>
                <a:ea typeface="Times New Roman"/>
                <a:cs typeface="Times New Roman"/>
                <a:sym typeface="Times New Roman"/>
              </a:rPr>
              <a:t>189____________</a:t>
            </a:r>
            <a:r>
              <a:rPr lang="en" sz="1900">
                <a:solidFill>
                  <a:srgbClr val="FFFF00"/>
                </a:solidFill>
                <a:latin typeface="Times New Roman"/>
                <a:ea typeface="Times New Roman"/>
                <a:cs typeface="Times New Roman"/>
                <a:sym typeface="Times New Roman"/>
              </a:rPr>
              <a:t>__</a:t>
            </a:r>
            <a:endParaRPr sz="1900">
              <a:solidFill>
                <a:srgbClr val="FFFF00"/>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1,000X Math Manipulative </a:t>
            </a:r>
            <a:r>
              <a:rPr b="1" lang="en" sz="2400">
                <a:solidFill>
                  <a:srgbClr val="FFFF00"/>
                </a:solidFill>
              </a:rPr>
              <a:t>- Rounds 100s &amp; 1,000s</a:t>
            </a:r>
            <a:endParaRPr b="1" sz="2400">
              <a:solidFill>
                <a:srgbClr val="FFFF00"/>
              </a:solidFill>
            </a:endParaRPr>
          </a:p>
        </p:txBody>
      </p:sp>
      <p:sp>
        <p:nvSpPr>
          <p:cNvPr id="94" name="Google Shape;94;p19"/>
          <p:cNvSpPr txBox="1"/>
          <p:nvPr>
            <p:ph idx="1" type="body"/>
          </p:nvPr>
        </p:nvSpPr>
        <p:spPr>
          <a:xfrm>
            <a:off x="311700" y="2571850"/>
            <a:ext cx="8520600" cy="199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700">
                <a:solidFill>
                  <a:srgbClr val="FFFF00"/>
                </a:solidFill>
                <a:latin typeface="Times New Roman"/>
                <a:ea typeface="Times New Roman"/>
                <a:cs typeface="Times New Roman"/>
                <a:sym typeface="Times New Roman"/>
              </a:rPr>
              <a:t>Round each number to the nearest hundred.</a:t>
            </a:r>
            <a:endParaRPr sz="27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700">
                <a:solidFill>
                  <a:srgbClr val="FFFF00"/>
                </a:solidFill>
                <a:latin typeface="Times New Roman"/>
                <a:ea typeface="Times New Roman"/>
                <a:cs typeface="Times New Roman"/>
                <a:sym typeface="Times New Roman"/>
              </a:rPr>
              <a:t>2,714____________</a:t>
            </a:r>
            <a:endParaRPr sz="27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7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700">
                <a:solidFill>
                  <a:srgbClr val="FFFF00"/>
                </a:solidFill>
                <a:latin typeface="Times New Roman"/>
                <a:ea typeface="Times New Roman"/>
                <a:cs typeface="Times New Roman"/>
                <a:sym typeface="Times New Roman"/>
              </a:rPr>
              <a:t>Round each number to the nearest 1,000.</a:t>
            </a:r>
            <a:endParaRPr sz="27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700">
                <a:solidFill>
                  <a:srgbClr val="FFFF00"/>
                </a:solidFill>
                <a:latin typeface="Times New Roman"/>
                <a:ea typeface="Times New Roman"/>
                <a:cs typeface="Times New Roman"/>
                <a:sym typeface="Times New Roman"/>
              </a:rPr>
              <a:t>5,243____________</a:t>
            </a:r>
            <a:endParaRPr sz="2700">
              <a:solidFill>
                <a:srgbClr val="FFFF00"/>
              </a:solidFill>
              <a:latin typeface="Times New Roman"/>
              <a:ea typeface="Times New Roman"/>
              <a:cs typeface="Times New Roman"/>
              <a:sym typeface="Times New Roman"/>
            </a:endParaRPr>
          </a:p>
        </p:txBody>
      </p:sp>
      <p:pic>
        <p:nvPicPr>
          <p:cNvPr descr="1,000X Image - Rounds 100s and 1,000s" id="95" name="Google Shape;95;p19"/>
          <p:cNvPicPr preferRelativeResize="0"/>
          <p:nvPr/>
        </p:nvPicPr>
        <p:blipFill>
          <a:blip r:embed="rId3">
            <a:alphaModFix/>
          </a:blip>
          <a:stretch>
            <a:fillRect/>
          </a:stretch>
        </p:blipFill>
        <p:spPr>
          <a:xfrm>
            <a:off x="2967925" y="649550"/>
            <a:ext cx="3061925" cy="227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 name="Shape 99"/>
        <p:cNvGrpSpPr/>
        <p:nvPr/>
      </p:nvGrpSpPr>
      <p:grpSpPr>
        <a:xfrm>
          <a:off x="0" y="0"/>
          <a:ext cx="0" cy="0"/>
          <a:chOff x="0" y="0"/>
          <a:chExt cx="0" cy="0"/>
        </a:xfrm>
      </p:grpSpPr>
      <p:sp>
        <p:nvSpPr>
          <p:cNvPr id="100" name="Google Shape;100;p20"/>
          <p:cNvSpPr txBox="1"/>
          <p:nvPr>
            <p:ph type="title"/>
          </p:nvPr>
        </p:nvSpPr>
        <p:spPr>
          <a:xfrm>
            <a:off x="84550" y="456775"/>
            <a:ext cx="8794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10,000X Math Manipulative </a:t>
            </a:r>
            <a:r>
              <a:rPr b="1" lang="en" sz="2400">
                <a:solidFill>
                  <a:srgbClr val="FFFF00"/>
                </a:solidFill>
              </a:rPr>
              <a:t>- Rounds 1,000s &amp; 10,000s</a:t>
            </a:r>
            <a:endParaRPr b="1" sz="2400">
              <a:solidFill>
                <a:srgbClr val="FFFF00"/>
              </a:solidFill>
            </a:endParaRPr>
          </a:p>
        </p:txBody>
      </p:sp>
      <p:sp>
        <p:nvSpPr>
          <p:cNvPr id="101" name="Google Shape;101;p20"/>
          <p:cNvSpPr txBox="1"/>
          <p:nvPr>
            <p:ph idx="1" type="body"/>
          </p:nvPr>
        </p:nvSpPr>
        <p:spPr>
          <a:xfrm>
            <a:off x="311700" y="2571750"/>
            <a:ext cx="8520600" cy="1997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Round to the nearest 1,000.</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43,241__________</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Round  to the nearest 10,000.</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87,533__________</a:t>
            </a:r>
            <a:endParaRPr sz="2600">
              <a:solidFill>
                <a:srgbClr val="FFFF00"/>
              </a:solidFill>
              <a:latin typeface="Times New Roman"/>
              <a:ea typeface="Times New Roman"/>
              <a:cs typeface="Times New Roman"/>
              <a:sym typeface="Times New Roman"/>
            </a:endParaRPr>
          </a:p>
        </p:txBody>
      </p:sp>
      <p:pic>
        <p:nvPicPr>
          <p:cNvPr descr="10,000X Image - Rounds 1,000s and 10,000s" id="102" name="Google Shape;102;p20"/>
          <p:cNvPicPr preferRelativeResize="0"/>
          <p:nvPr/>
        </p:nvPicPr>
        <p:blipFill>
          <a:blip r:embed="rId3">
            <a:alphaModFix/>
          </a:blip>
          <a:stretch>
            <a:fillRect/>
          </a:stretch>
        </p:blipFill>
        <p:spPr>
          <a:xfrm>
            <a:off x="3005750" y="725200"/>
            <a:ext cx="3346800" cy="2213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89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00"/>
                </a:solidFill>
              </a:rPr>
              <a:t>100,000X Math Manipulative </a:t>
            </a:r>
            <a:r>
              <a:rPr lang="en" sz="2400">
                <a:solidFill>
                  <a:srgbClr val="FFFF00"/>
                </a:solidFill>
              </a:rPr>
              <a:t>- Rounds 10,000s &amp; 100,000s</a:t>
            </a:r>
            <a:endParaRPr sz="2400">
              <a:solidFill>
                <a:srgbClr val="FFFF00"/>
              </a:solidFill>
            </a:endParaRPr>
          </a:p>
        </p:txBody>
      </p:sp>
      <p:sp>
        <p:nvSpPr>
          <p:cNvPr id="108" name="Google Shape;108;p21"/>
          <p:cNvSpPr txBox="1"/>
          <p:nvPr>
            <p:ph idx="1" type="body"/>
          </p:nvPr>
        </p:nvSpPr>
        <p:spPr>
          <a:xfrm>
            <a:off x="311700" y="2753050"/>
            <a:ext cx="8520600" cy="222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Round to the nearest 10,000.</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497,321__________</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Round to the nearest 100,000</a:t>
            </a:r>
            <a:endParaRPr sz="2600">
              <a:solidFill>
                <a:srgbClr val="FFFF00"/>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600">
                <a:solidFill>
                  <a:srgbClr val="FFFF00"/>
                </a:solidFill>
                <a:latin typeface="Times New Roman"/>
                <a:ea typeface="Times New Roman"/>
                <a:cs typeface="Times New Roman"/>
                <a:sym typeface="Times New Roman"/>
              </a:rPr>
              <a:t>672,005_______________</a:t>
            </a:r>
            <a:r>
              <a:rPr lang="en" sz="2400">
                <a:solidFill>
                  <a:srgbClr val="000000"/>
                </a:solidFill>
                <a:latin typeface="Times New Roman"/>
                <a:ea typeface="Times New Roman"/>
                <a:cs typeface="Times New Roman"/>
                <a:sym typeface="Times New Roman"/>
              </a:rPr>
              <a:t>____</a:t>
            </a:r>
            <a:endParaRPr sz="2400">
              <a:solidFill>
                <a:srgbClr val="000000"/>
              </a:solidFill>
              <a:latin typeface="Times New Roman"/>
              <a:ea typeface="Times New Roman"/>
              <a:cs typeface="Times New Roman"/>
              <a:sym typeface="Times New Roman"/>
            </a:endParaRPr>
          </a:p>
        </p:txBody>
      </p:sp>
      <p:pic>
        <p:nvPicPr>
          <p:cNvPr descr="100,000X Image - Rounds 10,000s and 100,000s" id="109" name="Google Shape;109;p21"/>
          <p:cNvPicPr preferRelativeResize="0"/>
          <p:nvPr/>
        </p:nvPicPr>
        <p:blipFill>
          <a:blip r:embed="rId3">
            <a:alphaModFix/>
          </a:blip>
          <a:stretch>
            <a:fillRect/>
          </a:stretch>
        </p:blipFill>
        <p:spPr>
          <a:xfrm>
            <a:off x="2426775" y="711775"/>
            <a:ext cx="3788525" cy="2336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